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7"/>
  </p:notesMasterIdLst>
  <p:sldIdLst>
    <p:sldId id="256" r:id="rId5"/>
    <p:sldId id="2146847054" r:id="rId6"/>
    <p:sldId id="262" r:id="rId7"/>
    <p:sldId id="263" r:id="rId8"/>
    <p:sldId id="265" r:id="rId9"/>
    <p:sldId id="2146847057" r:id="rId10"/>
    <p:sldId id="2146847060" r:id="rId11"/>
    <p:sldId id="2146847063" r:id="rId12"/>
    <p:sldId id="2146847062" r:id="rId13"/>
    <p:sldId id="2146847061" r:id="rId14"/>
    <p:sldId id="2146847055"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01/03/25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3/1/25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3/1/25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3/1/25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3/1/25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3/1/25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ukulll0000/Mukul-debug-StegoEmbed.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1014090" y="4435575"/>
            <a:ext cx="10163819" cy="1323439"/>
          </a:xfrm>
          <a:prstGeom prst="rect">
            <a:avLst/>
          </a:prstGeom>
          <a:noFill/>
          <a:ln>
            <a:solidFill>
              <a:schemeClr val="tx1">
                <a:lumMod val="90000"/>
                <a:lumOff val="10000"/>
              </a:schemeClr>
            </a:solidFill>
          </a:ln>
        </p:spPr>
        <p:txBody>
          <a:bodyPr wrap="square" lIns="91440" tIns="45720" rIns="91440" bIns="45720" rtlCol="0" anchor="t">
            <a:spAutoFit/>
          </a:bodyPr>
          <a:lstStyle/>
          <a:p>
            <a:r>
              <a:rPr lang="en-US" sz="2000" b="1" i="1" dirty="0">
                <a:solidFill>
                  <a:schemeClr val="accent1">
                    <a:lumMod val="75000"/>
                  </a:schemeClr>
                </a:solidFill>
                <a:latin typeface="Arial" pitchFamily="34" charset="0"/>
                <a:cs typeface="Arial" pitchFamily="34" charset="0"/>
              </a:rPr>
              <a:t>Presented By</a:t>
            </a:r>
          </a:p>
          <a:p>
            <a:r>
              <a:rPr lang="en-US" sz="2000" b="1" i="1" dirty="0">
                <a:solidFill>
                  <a:schemeClr val="accent1">
                    <a:lumMod val="75000"/>
                  </a:schemeClr>
                </a:solidFill>
                <a:latin typeface="Arial"/>
                <a:cs typeface="Arial"/>
              </a:rPr>
              <a:t>Student Name </a:t>
            </a:r>
            <a:r>
              <a:rPr lang="en-US" sz="2000" b="1" i="1">
                <a:solidFill>
                  <a:schemeClr val="accent1">
                    <a:lumMod val="75000"/>
                  </a:schemeClr>
                </a:solidFill>
                <a:latin typeface="Arial"/>
                <a:cs typeface="Arial"/>
              </a:rPr>
              <a:t>: </a:t>
            </a:r>
            <a:r>
              <a:rPr lang="en-IN" sz="2000" b="1" i="1">
                <a:solidFill>
                  <a:schemeClr val="accent1">
                    <a:lumMod val="75000"/>
                  </a:schemeClr>
                </a:solidFill>
                <a:latin typeface="Arial"/>
                <a:cs typeface="Arial"/>
              </a:rPr>
              <a:t>Mukul Suyal</a:t>
            </a:r>
            <a:endParaRPr lang="en-US" sz="2000" b="1" i="1" dirty="0">
              <a:solidFill>
                <a:schemeClr val="accent1">
                  <a:lumMod val="75000"/>
                </a:schemeClr>
              </a:solidFill>
              <a:latin typeface="Arial"/>
              <a:cs typeface="Arial"/>
            </a:endParaRPr>
          </a:p>
          <a:p>
            <a:r>
              <a:rPr lang="en-US" sz="2000" b="1" i="1" dirty="0">
                <a:solidFill>
                  <a:schemeClr val="accent1">
                    <a:lumMod val="75000"/>
                  </a:schemeClr>
                </a:solidFill>
                <a:latin typeface="Arial"/>
                <a:cs typeface="Arial"/>
              </a:rPr>
              <a:t>College Name &amp; Department </a:t>
            </a:r>
            <a:r>
              <a:rPr lang="en-US" sz="2000" b="1" i="1">
                <a:solidFill>
                  <a:schemeClr val="accent1">
                    <a:lumMod val="75000"/>
                  </a:schemeClr>
                </a:solidFill>
                <a:latin typeface="Arial"/>
                <a:cs typeface="Arial"/>
              </a:rPr>
              <a:t>: </a:t>
            </a:r>
            <a:r>
              <a:rPr lang="en-IN" sz="2000" b="1" i="1">
                <a:solidFill>
                  <a:schemeClr val="accent1">
                    <a:lumMod val="75000"/>
                  </a:schemeClr>
                </a:solidFill>
                <a:latin typeface="Arial"/>
                <a:cs typeface="Arial"/>
              </a:rPr>
              <a:t>Galgotias University, Financial investment analysis </a:t>
            </a:r>
            <a:endParaRPr lang="en-US" sz="2000" b="1" i="1" dirty="0">
              <a:solidFill>
                <a:schemeClr val="accent1">
                  <a:lumMod val="75000"/>
                </a:schemeClr>
              </a:solidFill>
              <a:latin typeface="Arial"/>
              <a:cs typeface="Arial"/>
            </a:endParaRPr>
          </a:p>
          <a:p>
            <a:endParaRPr lang="en-US" sz="2000" b="1" i="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pPr marL="305435" indent="-305435"/>
            <a:r>
              <a:rPr lang="en-IN" sz="2400" b="1">
                <a:hlinkClick r:id="rId2"/>
              </a:rPr>
              <a:t>https://github.com/Mukulll0000/Mukul-debug-StegoEmbed.git</a:t>
            </a:r>
            <a:r>
              <a:rPr lang="en-IN" sz="2400" b="1"/>
              <a:t> </a:t>
            </a:r>
            <a:endParaRPr lang="en-IN" sz="2400" b="1" dirty="0"/>
          </a:p>
        </p:txBody>
      </p:sp>
    </p:spTree>
    <p:extLst>
      <p:ext uri="{BB962C8B-B14F-4D97-AF65-F5344CB8AC3E}">
        <p14:creationId xmlns:p14="http://schemas.microsoft.com/office/powerpoint/2010/main" val="223066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pPr marL="305435" indent="-305435"/>
            <a:r>
              <a:rPr lang="en-US" sz="2000" b="1" dirty="0">
                <a:latin typeface="Arial" panose="020B0604020202020204" pitchFamily="34" charset="0"/>
                <a:cs typeface="Arial" panose="020B0604020202020204" pitchFamily="34" charset="0"/>
              </a:rPr>
              <a:t>Enhanced Security</a:t>
            </a:r>
            <a:r>
              <a:rPr lang="en-US" sz="2000" dirty="0">
                <a:latin typeface="Arial" panose="020B0604020202020204" pitchFamily="34" charset="0"/>
                <a:cs typeface="Arial" panose="020B0604020202020204" pitchFamily="34" charset="0"/>
              </a:rPr>
              <a:t> : Implementation of advanced encryption algorithms (AES/RSA) alongside steganography, and support for hiding messages in audio/video files.</a:t>
            </a:r>
          </a:p>
          <a:p>
            <a:pPr marL="305435" indent="-305435"/>
            <a:r>
              <a:rPr lang="en-US" sz="2000" b="1" dirty="0">
                <a:latin typeface="Arial" panose="020B0604020202020204" pitchFamily="34" charset="0"/>
                <a:cs typeface="Arial" panose="020B0604020202020204" pitchFamily="34" charset="0"/>
              </a:rPr>
              <a:t>Advanced Features</a:t>
            </a:r>
            <a:r>
              <a:rPr lang="en-US" sz="2000" dirty="0">
                <a:latin typeface="Arial" panose="020B0604020202020204" pitchFamily="34" charset="0"/>
                <a:cs typeface="Arial" panose="020B0604020202020204" pitchFamily="34" charset="0"/>
              </a:rPr>
              <a:t> : Integration of blockchain for message verification, cloud storage support for secure image sharing, and AI-powered steganography detection resistance. </a:t>
            </a:r>
          </a:p>
          <a:p>
            <a:pPr marL="305435" indent="-305435"/>
            <a:r>
              <a:rPr lang="en-US" sz="2000" b="1" dirty="0">
                <a:latin typeface="Arial" panose="020B0604020202020204" pitchFamily="34" charset="0"/>
                <a:cs typeface="Arial" panose="020B0604020202020204" pitchFamily="34" charset="0"/>
              </a:rPr>
              <a:t>Cross-Platform Development</a:t>
            </a:r>
            <a:r>
              <a:rPr lang="en-US" sz="2000" dirty="0">
                <a:latin typeface="Arial" panose="020B0604020202020204" pitchFamily="34" charset="0"/>
                <a:cs typeface="Arial" panose="020B0604020202020204" pitchFamily="34" charset="0"/>
              </a:rPr>
              <a:t> : Mobile application development (Android/iOS) and web-based version with real-time collaboration features.</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fontScale="90000"/>
          </a:bodyPr>
          <a:lstStyle/>
          <a:p>
            <a:pPr algn="ctr"/>
            <a:r>
              <a:rPr lang="en-US" sz="7200" b="1" dirty="0">
                <a:solidFill>
                  <a:srgbClr val="002060"/>
                </a:solidFill>
                <a:latin typeface="Arial"/>
                <a:cs typeface="Arial"/>
              </a:rPr>
              <a:t>THANK YOU</a:t>
            </a:r>
            <a:br>
              <a:rPr lang="en-US" b="1" dirty="0">
                <a:solidFill>
                  <a:srgbClr val="002060"/>
                </a:solidFill>
                <a:latin typeface="Arial"/>
                <a:cs typeface="Arial"/>
              </a:rPr>
            </a:br>
            <a:endParaRPr lang="en-US" b="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lgn="just">
              <a:buNone/>
            </a:pPr>
            <a:r>
              <a:rPr lang="en-US" sz="2400" b="1">
                <a:solidFill>
                  <a:schemeClr val="tx1"/>
                </a:solidFill>
                <a:latin typeface="Arial" panose="020B0604020202020204" pitchFamily="34" charset="0"/>
                <a:cs typeface="Arial" panose="020B0604020202020204" pitchFamily="34" charset="0"/>
              </a:rPr>
              <a:t>In today’s digital age, maintaining secure communication presents a considerable challenge. Although encryption effectively protects data by making it unreadable, it can also draw attention to the existence of sensitive exchanges. This project addresses the demand for covert message transmission by employing steganography—a method of hiding information within seemingly innocuous images. The proposed solution features a user-friendly GUI application that effortlessly integrates text messages into digital images for discreet communication.</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Libraries &amp; Platforms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Libraries:</a:t>
            </a: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dirty="0">
                <a:ln>
                  <a:noFill/>
                </a:ln>
                <a:solidFill>
                  <a:schemeClr val="tx1"/>
                </a:solidFill>
                <a:effectLst/>
                <a:latin typeface="Arial" panose="020B0604020202020204" pitchFamily="34" charset="0"/>
              </a:rPr>
              <a:t>OpenCV (cv2)</a:t>
            </a: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dirty="0" err="1">
                <a:ln>
                  <a:noFill/>
                </a:ln>
                <a:solidFill>
                  <a:schemeClr val="tx1"/>
                </a:solidFill>
                <a:effectLst/>
                <a:latin typeface="Arial" panose="020B0604020202020204" pitchFamily="34" charset="0"/>
              </a:rPr>
              <a:t>Tkinter</a:t>
            </a:r>
            <a:r>
              <a:rPr kumimoji="0" lang="en-US" altLang="en-US" sz="2100" i="0" u="none" strike="noStrike" cap="none" normalizeH="0" baseline="0" dirty="0">
                <a:ln>
                  <a:noFill/>
                </a:ln>
                <a:solidFill>
                  <a:schemeClr val="tx1"/>
                </a:solidFill>
                <a:effectLst/>
                <a:latin typeface="Arial" panose="020B0604020202020204" pitchFamily="34" charset="0"/>
              </a:rPr>
              <a:t> &amp; </a:t>
            </a:r>
            <a:r>
              <a:rPr kumimoji="0" lang="en-US" altLang="en-US" sz="2100" i="0" u="none" strike="noStrike" cap="none" normalizeH="0" baseline="0" dirty="0" err="1">
                <a:ln>
                  <a:noFill/>
                </a:ln>
                <a:solidFill>
                  <a:schemeClr val="tx1"/>
                </a:solidFill>
                <a:effectLst/>
                <a:latin typeface="Arial" panose="020B0604020202020204" pitchFamily="34" charset="0"/>
              </a:rPr>
              <a:t>ttk</a:t>
            </a:r>
            <a:endParaRPr kumimoji="0" lang="en-US" altLang="en-US" sz="210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dirty="0">
                <a:ln>
                  <a:noFill/>
                </a:ln>
                <a:solidFill>
                  <a:schemeClr val="tx1"/>
                </a:solidFill>
                <a:effectLst/>
                <a:latin typeface="Arial" panose="020B0604020202020204" pitchFamily="34" charset="0"/>
              </a:rPr>
              <a:t>NumPy</a:t>
            </a: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a:ln>
                  <a:noFill/>
                </a:ln>
                <a:solidFill>
                  <a:schemeClr val="tx1"/>
                </a:solidFill>
                <a:effectLst/>
                <a:latin typeface="Arial" panose="020B0604020202020204" pitchFamily="34" charset="0"/>
              </a:rPr>
              <a:t>Pillow</a:t>
            </a:r>
            <a:endParaRPr kumimoji="0" lang="en-US" altLang="en-US" sz="240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dirty="0" err="1">
                <a:ln>
                  <a:noFill/>
                </a:ln>
                <a:solidFill>
                  <a:schemeClr val="tx1"/>
                </a:solidFill>
                <a:effectLst/>
                <a:latin typeface="Arial" panose="020B0604020202020204" pitchFamily="34" charset="0"/>
              </a:rPr>
              <a:t>Pathlib</a:t>
            </a:r>
            <a:endParaRPr kumimoji="0" lang="en-US" altLang="en-US" sz="2100" i="0" u="none" strike="noStrike" cap="none" normalizeH="0" baseline="0" dirty="0">
              <a:ln>
                <a:noFill/>
              </a:ln>
              <a:solidFill>
                <a:schemeClr val="tx1"/>
              </a:solidFill>
              <a:effectLst/>
              <a:latin typeface="Arial" panose="020B0604020202020204" pitchFamily="34" charset="0"/>
            </a:endParaRPr>
          </a:p>
          <a:p>
            <a:pPr marL="324000" lvl="1" indent="0" defTabSz="914400" eaLnBrk="0" fontAlgn="base" hangingPunct="0">
              <a:spcBef>
                <a:spcPct val="0"/>
              </a:spcBef>
              <a:spcAft>
                <a:spcPct val="0"/>
              </a:spcAft>
              <a:buClrTx/>
              <a:buSzTx/>
              <a:buFontTx/>
              <a:buChar char="•"/>
            </a:pPr>
            <a:endParaRPr kumimoji="0" lang="en-US" altLang="en-US" sz="21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Platform:</a:t>
            </a:r>
          </a:p>
          <a:p>
            <a:pPr lvl="1" defTabSz="914400" eaLnBrk="0" fontAlgn="base" hangingPunct="0">
              <a:spcBef>
                <a:spcPct val="0"/>
              </a:spcBef>
              <a:spcAft>
                <a:spcPct val="0"/>
              </a:spcAft>
              <a:buSzTx/>
              <a:buFont typeface="Wingdings" panose="05000000000000000000" pitchFamily="2" charset="2"/>
              <a:buChar char="§"/>
            </a:pPr>
            <a:r>
              <a:rPr kumimoji="0" lang="en-US" altLang="en-US" sz="2100" i="0" u="none" strike="noStrike" cap="none" normalizeH="0" baseline="0" dirty="0">
                <a:ln>
                  <a:noFill/>
                </a:ln>
                <a:solidFill>
                  <a:schemeClr val="tx1"/>
                </a:solidFill>
                <a:effectLst/>
                <a:latin typeface="Arial" panose="020B0604020202020204" pitchFamily="34" charset="0"/>
              </a:rPr>
              <a:t>Python 3.8+ </a:t>
            </a:r>
          </a:p>
          <a:p>
            <a:pPr marL="0" indent="0">
              <a:buNone/>
            </a:pPr>
            <a:r>
              <a:rPr lang="en-IN" dirty="0"/>
              <a:t>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lstStyle/>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Modern Dark-Themed GUI</a:t>
            </a:r>
            <a:r>
              <a:rPr kumimoji="0" lang="en-US" altLang="en-US" sz="1800" b="0" i="0" u="none" strike="noStrike" cap="none" normalizeH="0" baseline="0" dirty="0">
                <a:ln>
                  <a:noFill/>
                </a:ln>
                <a:solidFill>
                  <a:schemeClr val="tx1"/>
                </a:solidFill>
                <a:effectLst/>
                <a:latin typeface="Arial" panose="020B0604020202020204" pitchFamily="34" charset="0"/>
              </a:rPr>
              <a:t> - Professional interface with real-time status updates and color-coordinated design, making steganography accessible to non-technical users.</a:t>
            </a: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Dual Input System</a:t>
            </a:r>
            <a:r>
              <a:rPr kumimoji="0" lang="en-US" altLang="en-US" sz="1800" b="0" i="0" u="none" strike="noStrike" cap="none" normalizeH="0" baseline="0" dirty="0">
                <a:ln>
                  <a:noFill/>
                </a:ln>
                <a:solidFill>
                  <a:schemeClr val="tx1"/>
                </a:solidFill>
                <a:effectLst/>
                <a:latin typeface="Arial" panose="020B0604020202020204" pitchFamily="34" charset="0"/>
              </a:rPr>
              <a:t> - Supports both direct text input and file loading, with automatic message length validation and image capacity checking.</a:t>
            </a: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Enhanced Security</a:t>
            </a:r>
            <a:r>
              <a:rPr kumimoji="0" lang="en-US" altLang="en-US" sz="1800" b="0" i="0" u="none" strike="noStrike" cap="none" normalizeH="0" baseline="0" dirty="0">
                <a:ln>
                  <a:noFill/>
                </a:ln>
                <a:solidFill>
                  <a:schemeClr val="tx1"/>
                </a:solidFill>
                <a:effectLst/>
                <a:latin typeface="Arial" panose="020B0604020202020204" pitchFamily="34" charset="0"/>
              </a:rPr>
              <a:t> - Password protection for encoding/decoding with robust error handling, while maintaining original image quality.</a:t>
            </a: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00000"/>
              </a:lnSpc>
              <a:spcBef>
                <a:spcPct val="0"/>
              </a:spcBef>
              <a:spcAft>
                <a:spcPct val="0"/>
              </a:spcAft>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Smart Message Processing</a:t>
            </a:r>
            <a:r>
              <a:rPr kumimoji="0" lang="en-US" altLang="en-US" sz="1800" b="0" i="0" u="none" strike="noStrike" cap="none" normalizeH="0" baseline="0" dirty="0">
                <a:ln>
                  <a:noFill/>
                </a:ln>
                <a:solidFill>
                  <a:schemeClr val="tx1"/>
                </a:solidFill>
                <a:effectLst/>
                <a:latin typeface="Arial" panose="020B0604020202020204" pitchFamily="34" charset="0"/>
              </a:rPr>
              <a:t> - Efficient pixel utilization and automatic message length preservation, preventing data overflow while ensuring message integrity. These features combine security with user-friendliness, setting it apart from typical steganography tools that sacrifice one for the other. </a:t>
            </a:r>
          </a:p>
          <a:p>
            <a:pPr marL="0" indent="0">
              <a:buNone/>
            </a:pPr>
            <a:endParaRPr lang="en-IN" sz="18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lstStyle/>
          <a:p>
            <a:r>
              <a:rPr lang="en-IN" sz="2400" b="1" i="0" dirty="0">
                <a:solidFill>
                  <a:schemeClr val="tx1"/>
                </a:solidFill>
                <a:effectLst/>
                <a:latin typeface="Segoe WPC"/>
              </a:rPr>
              <a:t>Privacy-Conscious Individuals</a:t>
            </a:r>
          </a:p>
          <a:p>
            <a:r>
              <a:rPr lang="en-IN" sz="2400" b="1" i="0" dirty="0">
                <a:solidFill>
                  <a:schemeClr val="tx1"/>
                </a:solidFill>
                <a:effectLst/>
                <a:latin typeface="Segoe WPC"/>
              </a:rPr>
              <a:t>Educational S</a:t>
            </a:r>
            <a:r>
              <a:rPr lang="en-IN" sz="2400" b="1" dirty="0">
                <a:solidFill>
                  <a:schemeClr val="tx1"/>
                </a:solidFill>
                <a:latin typeface="Segoe WPC"/>
              </a:rPr>
              <a:t>ector</a:t>
            </a:r>
          </a:p>
          <a:p>
            <a:r>
              <a:rPr lang="en-IN" sz="2400" b="1" dirty="0">
                <a:solidFill>
                  <a:schemeClr val="tx1"/>
                </a:solidFill>
                <a:latin typeface="Segoe WPC"/>
              </a:rPr>
              <a:t>Security Professionals</a:t>
            </a:r>
          </a:p>
          <a:p>
            <a:r>
              <a:rPr lang="en-IN" sz="2400" b="1" dirty="0">
                <a:solidFill>
                  <a:schemeClr val="tx1"/>
                </a:solidFill>
                <a:latin typeface="Segoe WPC"/>
              </a:rPr>
              <a:t>Digital </a:t>
            </a:r>
            <a:r>
              <a:rPr lang="en-IN" sz="2400" b="1">
                <a:solidFill>
                  <a:schemeClr val="tx1"/>
                </a:solidFill>
                <a:latin typeface="Segoe WPC"/>
              </a:rPr>
              <a:t>Rights Activists</a:t>
            </a:r>
          </a:p>
          <a:p>
            <a:r>
              <a:rPr lang="en-IN" sz="2400" b="1">
                <a:solidFill>
                  <a:schemeClr val="tx1"/>
                </a:solidFill>
                <a:latin typeface="Segoe WPC"/>
              </a:rPr>
              <a:t>Government institutions </a:t>
            </a:r>
            <a:endParaRPr lang="en-IN" sz="2400" b="1" dirty="0">
              <a:solidFill>
                <a:schemeClr val="tx1"/>
              </a:solidFill>
              <a:latin typeface="Segoe WPC"/>
            </a:endParaRPr>
          </a:p>
          <a:p>
            <a:endParaRPr lang="en-IN" b="1" i="0" dirty="0">
              <a:solidFill>
                <a:schemeClr val="tx1"/>
              </a:solidFill>
              <a:effectLst/>
              <a:latin typeface="Segoe WPC"/>
            </a:endParaRPr>
          </a:p>
          <a:p>
            <a:endParaRPr lang="en-IN"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a:xfrm>
            <a:off x="452662" y="628710"/>
            <a:ext cx="11029616" cy="530296"/>
          </a:xfrm>
        </p:spPr>
        <p:txBody>
          <a:bodyPr/>
          <a:lstStyle/>
          <a:p>
            <a:r>
              <a:rPr lang="en-IN" dirty="0">
                <a:solidFill>
                  <a:schemeClr val="accent1"/>
                </a:solidFill>
              </a:rPr>
              <a:t>Results</a:t>
            </a:r>
          </a:p>
        </p:txBody>
      </p:sp>
      <p:pic>
        <p:nvPicPr>
          <p:cNvPr id="6" name="Content Placeholder 5" descr="A screenshot of a computer&#10;&#10;AI-generated content may be incorrect.">
            <a:extLst>
              <a:ext uri="{FF2B5EF4-FFF2-40B4-BE49-F238E27FC236}">
                <a16:creationId xmlns:a16="http://schemas.microsoft.com/office/drawing/2014/main" id="{55D5DC7A-FD95-F0EA-7E18-0A294B505327}"/>
              </a:ext>
            </a:extLst>
          </p:cNvPr>
          <p:cNvPicPr>
            <a:picLocks noGrp="1" noChangeAspect="1"/>
          </p:cNvPicPr>
          <p:nvPr>
            <p:ph idx="1"/>
          </p:nvPr>
        </p:nvPicPr>
        <p:blipFill>
          <a:blip r:embed="rId2"/>
          <a:srcRect l="29183" t="17690" r="28648" b="20175"/>
          <a:stretch/>
        </p:blipFill>
        <p:spPr>
          <a:xfrm>
            <a:off x="509023" y="1164316"/>
            <a:ext cx="5078208" cy="3917192"/>
          </a:xfrm>
        </p:spPr>
      </p:pic>
      <p:pic>
        <p:nvPicPr>
          <p:cNvPr id="7" name="Picture 6" descr="A screenshot of a computer&#10;&#10;AI-generated content may be incorrect.">
            <a:extLst>
              <a:ext uri="{FF2B5EF4-FFF2-40B4-BE49-F238E27FC236}">
                <a16:creationId xmlns:a16="http://schemas.microsoft.com/office/drawing/2014/main" id="{7EAA6B2B-9E33-099D-5242-D1F55E542A1B}"/>
              </a:ext>
            </a:extLst>
          </p:cNvPr>
          <p:cNvPicPr>
            <a:picLocks noChangeAspect="1"/>
          </p:cNvPicPr>
          <p:nvPr/>
        </p:nvPicPr>
        <p:blipFill>
          <a:blip r:embed="rId3"/>
          <a:srcRect l="38797" t="27024" r="19529" b="10865"/>
          <a:stretch/>
        </p:blipFill>
        <p:spPr>
          <a:xfrm>
            <a:off x="6771736" y="1418270"/>
            <a:ext cx="5084374" cy="4018982"/>
          </a:xfrm>
          <a:prstGeom prst="rect">
            <a:avLst/>
          </a:prstGeom>
        </p:spPr>
      </p:pic>
      <p:sp>
        <p:nvSpPr>
          <p:cNvPr id="8" name="TextBox 7">
            <a:extLst>
              <a:ext uri="{FF2B5EF4-FFF2-40B4-BE49-F238E27FC236}">
                <a16:creationId xmlns:a16="http://schemas.microsoft.com/office/drawing/2014/main" id="{32212709-1022-87A9-1AD1-D45E010FED6C}"/>
              </a:ext>
            </a:extLst>
          </p:cNvPr>
          <p:cNvSpPr txBox="1"/>
          <p:nvPr/>
        </p:nvSpPr>
        <p:spPr>
          <a:xfrm>
            <a:off x="1124880" y="5179257"/>
            <a:ext cx="3499184" cy="369332"/>
          </a:xfrm>
          <a:prstGeom prst="rect">
            <a:avLst/>
          </a:prstGeom>
          <a:solidFill>
            <a:srgbClr val="FF00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chemeClr val="bg1"/>
                </a:solidFill>
              </a:rPr>
              <a:t>Output after running command</a:t>
            </a:r>
            <a:endParaRPr lang="en-US" b="1" u="sng">
              <a:solidFill>
                <a:schemeClr val="bg1"/>
              </a:solidFill>
            </a:endParaRPr>
          </a:p>
        </p:txBody>
      </p:sp>
      <p:sp>
        <p:nvSpPr>
          <p:cNvPr id="12" name="TextBox 11">
            <a:extLst>
              <a:ext uri="{FF2B5EF4-FFF2-40B4-BE49-F238E27FC236}">
                <a16:creationId xmlns:a16="http://schemas.microsoft.com/office/drawing/2014/main" id="{B9AAC1A2-84DB-9B62-914F-CDC1715F3710}"/>
              </a:ext>
            </a:extLst>
          </p:cNvPr>
          <p:cNvSpPr txBox="1"/>
          <p:nvPr/>
        </p:nvSpPr>
        <p:spPr>
          <a:xfrm>
            <a:off x="7770635" y="5696517"/>
            <a:ext cx="3809999" cy="369332"/>
          </a:xfrm>
          <a:prstGeom prst="rect">
            <a:avLst/>
          </a:prstGeom>
          <a:solidFill>
            <a:srgbClr val="FFFF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Encoding data in the image</a:t>
            </a:r>
          </a:p>
        </p:txBody>
      </p:sp>
      <p:sp>
        <p:nvSpPr>
          <p:cNvPr id="3" name="Rectangle 2">
            <a:extLst>
              <a:ext uri="{FF2B5EF4-FFF2-40B4-BE49-F238E27FC236}">
                <a16:creationId xmlns:a16="http://schemas.microsoft.com/office/drawing/2014/main" id="{179A28CD-60C8-45B9-8EEF-D1525F7B5B43}"/>
              </a:ext>
            </a:extLst>
          </p:cNvPr>
          <p:cNvSpPr/>
          <p:nvPr/>
        </p:nvSpPr>
        <p:spPr>
          <a:xfrm>
            <a:off x="7025711" y="3141343"/>
            <a:ext cx="2065020" cy="4599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a:t>This is sensitive message, Data: Xyz Bank, Server 000.00.11, (Mukul’s Data)</a:t>
            </a: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94CC8-F9C6-24EA-3753-909115C32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62A18-58DE-FF34-933B-EBD502037684}"/>
              </a:ext>
            </a:extLst>
          </p:cNvPr>
          <p:cNvSpPr>
            <a:spLocks noGrp="1"/>
          </p:cNvSpPr>
          <p:nvPr>
            <p:ph type="title"/>
          </p:nvPr>
        </p:nvSpPr>
        <p:spPr/>
        <p:txBody>
          <a:bodyPr/>
          <a:lstStyle/>
          <a:p>
            <a:r>
              <a:rPr lang="en-IN" dirty="0">
                <a:solidFill>
                  <a:schemeClr val="accent1"/>
                </a:solidFill>
              </a:rPr>
              <a:t>Results</a:t>
            </a:r>
          </a:p>
        </p:txBody>
      </p:sp>
      <p:pic>
        <p:nvPicPr>
          <p:cNvPr id="5" name="Content Placeholder 4" descr="A screenshot of a computer&#10;&#10;AI-generated content may be incorrect.">
            <a:extLst>
              <a:ext uri="{FF2B5EF4-FFF2-40B4-BE49-F238E27FC236}">
                <a16:creationId xmlns:a16="http://schemas.microsoft.com/office/drawing/2014/main" id="{0984B740-EFA3-7887-0FF7-0A6DFCF5E44C}"/>
              </a:ext>
            </a:extLst>
          </p:cNvPr>
          <p:cNvPicPr>
            <a:picLocks noGrp="1" noChangeAspect="1"/>
          </p:cNvPicPr>
          <p:nvPr>
            <p:ph idx="1"/>
          </p:nvPr>
        </p:nvPicPr>
        <p:blipFill>
          <a:blip r:embed="rId2"/>
          <a:srcRect l="31763" t="29201" r="55488" b="56688"/>
          <a:stretch/>
        </p:blipFill>
        <p:spPr>
          <a:xfrm>
            <a:off x="581191" y="1233181"/>
            <a:ext cx="2708933" cy="1589890"/>
          </a:xfrm>
        </p:spPr>
      </p:pic>
      <p:pic>
        <p:nvPicPr>
          <p:cNvPr id="6" name="Picture 5" descr="A screenshot of a computer&#10;&#10;AI-generated content may be incorrect.">
            <a:extLst>
              <a:ext uri="{FF2B5EF4-FFF2-40B4-BE49-F238E27FC236}">
                <a16:creationId xmlns:a16="http://schemas.microsoft.com/office/drawing/2014/main" id="{6B5017A3-EAF4-E1A2-0484-636C1C05D397}"/>
              </a:ext>
            </a:extLst>
          </p:cNvPr>
          <p:cNvPicPr>
            <a:picLocks noChangeAspect="1"/>
          </p:cNvPicPr>
          <p:nvPr/>
        </p:nvPicPr>
        <p:blipFill>
          <a:blip r:embed="rId3"/>
          <a:srcRect l="38931" t="26705" r="18976" b="11648"/>
          <a:stretch/>
        </p:blipFill>
        <p:spPr>
          <a:xfrm>
            <a:off x="6656024" y="1393519"/>
            <a:ext cx="5132028" cy="398118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3C3785F-A72D-15B9-749F-1A481F3AE970}"/>
              </a:ext>
            </a:extLst>
          </p:cNvPr>
          <p:cNvPicPr>
            <a:picLocks noChangeAspect="1"/>
          </p:cNvPicPr>
          <p:nvPr/>
        </p:nvPicPr>
        <p:blipFill>
          <a:blip r:embed="rId4"/>
          <a:srcRect l="42302" t="40119" r="34604" b="40688"/>
          <a:stretch/>
        </p:blipFill>
        <p:spPr>
          <a:xfrm>
            <a:off x="2085111" y="3658347"/>
            <a:ext cx="2781771" cy="1228916"/>
          </a:xfrm>
          <a:prstGeom prst="rect">
            <a:avLst/>
          </a:prstGeom>
        </p:spPr>
      </p:pic>
      <p:sp>
        <p:nvSpPr>
          <p:cNvPr id="8" name="TextBox 7">
            <a:extLst>
              <a:ext uri="{FF2B5EF4-FFF2-40B4-BE49-F238E27FC236}">
                <a16:creationId xmlns:a16="http://schemas.microsoft.com/office/drawing/2014/main" id="{36403C3D-98CD-F17B-1C11-44DFAA46DFFB}"/>
              </a:ext>
            </a:extLst>
          </p:cNvPr>
          <p:cNvSpPr txBox="1"/>
          <p:nvPr/>
        </p:nvSpPr>
        <p:spPr>
          <a:xfrm>
            <a:off x="581188" y="2986240"/>
            <a:ext cx="2496552" cy="36933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Normal &amp; encoded pic</a:t>
            </a:r>
          </a:p>
        </p:txBody>
      </p:sp>
      <p:sp>
        <p:nvSpPr>
          <p:cNvPr id="10" name="TextBox 9">
            <a:extLst>
              <a:ext uri="{FF2B5EF4-FFF2-40B4-BE49-F238E27FC236}">
                <a16:creationId xmlns:a16="http://schemas.microsoft.com/office/drawing/2014/main" id="{AECF7B43-ACAF-9A33-D07E-BD8A12441F8D}"/>
              </a:ext>
            </a:extLst>
          </p:cNvPr>
          <p:cNvSpPr txBox="1"/>
          <p:nvPr/>
        </p:nvSpPr>
        <p:spPr>
          <a:xfrm>
            <a:off x="2085111" y="5108937"/>
            <a:ext cx="2905095" cy="369332"/>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Wrong or No Password Error</a:t>
            </a:r>
          </a:p>
        </p:txBody>
      </p:sp>
      <p:sp>
        <p:nvSpPr>
          <p:cNvPr id="11" name="TextBox 10">
            <a:extLst>
              <a:ext uri="{FF2B5EF4-FFF2-40B4-BE49-F238E27FC236}">
                <a16:creationId xmlns:a16="http://schemas.microsoft.com/office/drawing/2014/main" id="{F260B796-5A24-8872-134E-7700A8416217}"/>
              </a:ext>
            </a:extLst>
          </p:cNvPr>
          <p:cNvSpPr txBox="1"/>
          <p:nvPr/>
        </p:nvSpPr>
        <p:spPr>
          <a:xfrm>
            <a:off x="7830794" y="5451536"/>
            <a:ext cx="3509451" cy="369332"/>
          </a:xfrm>
          <a:prstGeom prst="rect">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Final Output If Password is correct</a:t>
            </a:r>
          </a:p>
        </p:txBody>
      </p:sp>
      <p:sp>
        <p:nvSpPr>
          <p:cNvPr id="3" name="Rectangle 2">
            <a:extLst>
              <a:ext uri="{FF2B5EF4-FFF2-40B4-BE49-F238E27FC236}">
                <a16:creationId xmlns:a16="http://schemas.microsoft.com/office/drawing/2014/main" id="{214DDD84-D8B6-7D25-C324-B7DF2189B475}"/>
              </a:ext>
            </a:extLst>
          </p:cNvPr>
          <p:cNvSpPr/>
          <p:nvPr/>
        </p:nvSpPr>
        <p:spPr>
          <a:xfrm>
            <a:off x="581190" y="1251388"/>
            <a:ext cx="2708933" cy="284262"/>
          </a:xfrm>
          <a:prstGeom prst="rect">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8A48363-8844-92F1-AEE7-AD45C1E03B1D}"/>
              </a:ext>
            </a:extLst>
          </p:cNvPr>
          <p:cNvSpPr txBox="1"/>
          <p:nvPr/>
        </p:nvSpPr>
        <p:spPr>
          <a:xfrm>
            <a:off x="581189" y="1202120"/>
            <a:ext cx="2094788" cy="369332"/>
          </a:xfrm>
          <a:prstGeom prst="rect">
            <a:avLst/>
          </a:prstGeom>
          <a:noFill/>
        </p:spPr>
        <p:txBody>
          <a:bodyPr wrap="square" rtlCol="0">
            <a:spAutoFit/>
          </a:bodyPr>
          <a:lstStyle/>
          <a:p>
            <a:pPr algn="l"/>
            <a:r>
              <a:rPr lang="en-IN"/>
              <a:t>🏠 </a:t>
            </a:r>
            <a:r>
              <a:rPr lang="en-IN">
                <a:solidFill>
                  <a:schemeClr val="bg1">
                    <a:lumMod val="90000"/>
                  </a:schemeClr>
                </a:solidFill>
              </a:rPr>
              <a:t>mukul</a:t>
            </a:r>
            <a:endParaRPr lang="en-US">
              <a:solidFill>
                <a:schemeClr val="bg1">
                  <a:lumMod val="90000"/>
                </a:schemeClr>
              </a:solidFill>
            </a:endParaRPr>
          </a:p>
        </p:txBody>
      </p:sp>
      <p:cxnSp>
        <p:nvCxnSpPr>
          <p:cNvPr id="13" name="Straight Arrow Connector 12">
            <a:extLst>
              <a:ext uri="{FF2B5EF4-FFF2-40B4-BE49-F238E27FC236}">
                <a16:creationId xmlns:a16="http://schemas.microsoft.com/office/drawing/2014/main" id="{B84992B4-1A36-D5C2-3EEF-1C1C79B06253}"/>
              </a:ext>
            </a:extLst>
          </p:cNvPr>
          <p:cNvCxnSpPr>
            <a:cxnSpLocks/>
          </p:cNvCxnSpPr>
          <p:nvPr/>
        </p:nvCxnSpPr>
        <p:spPr>
          <a:xfrm>
            <a:off x="1762297" y="1232452"/>
            <a:ext cx="0" cy="33900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CFED6-9B5C-E75C-7D6A-85D78E537AF8}"/>
              </a:ext>
            </a:extLst>
          </p:cNvPr>
          <p:cNvCxnSpPr>
            <a:cxnSpLocks/>
          </p:cNvCxnSpPr>
          <p:nvPr/>
        </p:nvCxnSpPr>
        <p:spPr>
          <a:xfrm>
            <a:off x="581188" y="1566711"/>
            <a:ext cx="118110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D29EF0D-C440-5E73-C27B-E5FD17056CC9}"/>
              </a:ext>
            </a:extLst>
          </p:cNvPr>
          <p:cNvSpPr txBox="1"/>
          <p:nvPr/>
        </p:nvSpPr>
        <p:spPr>
          <a:xfrm>
            <a:off x="1762296" y="1202120"/>
            <a:ext cx="1430597" cy="369332"/>
          </a:xfrm>
          <a:prstGeom prst="rect">
            <a:avLst/>
          </a:prstGeom>
          <a:noFill/>
        </p:spPr>
        <p:txBody>
          <a:bodyPr wrap="square" rtlCol="0">
            <a:spAutoFit/>
          </a:bodyPr>
          <a:lstStyle/>
          <a:p>
            <a:pPr algn="l"/>
            <a:r>
              <a:rPr lang="en-IN" b="1">
                <a:solidFill>
                  <a:schemeClr val="bg1"/>
                </a:solidFill>
              </a:rPr>
              <a:t>Downloads</a:t>
            </a:r>
            <a:endParaRPr lang="en-US" b="1">
              <a:solidFill>
                <a:schemeClr val="bg1"/>
              </a:solidFill>
            </a:endParaRPr>
          </a:p>
        </p:txBody>
      </p:sp>
      <p:sp>
        <p:nvSpPr>
          <p:cNvPr id="57" name="Rectangle 56">
            <a:extLst>
              <a:ext uri="{FF2B5EF4-FFF2-40B4-BE49-F238E27FC236}">
                <a16:creationId xmlns:a16="http://schemas.microsoft.com/office/drawing/2014/main" id="{C004F836-0B0C-01F4-7368-46E049A8C70F}"/>
              </a:ext>
            </a:extLst>
          </p:cNvPr>
          <p:cNvSpPr/>
          <p:nvPr/>
        </p:nvSpPr>
        <p:spPr>
          <a:xfrm>
            <a:off x="9233479" y="2692939"/>
            <a:ext cx="2316302" cy="2579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7A0929E-12D6-5EB5-7F56-800C5E8797E4}"/>
              </a:ext>
            </a:extLst>
          </p:cNvPr>
          <p:cNvSpPr txBox="1"/>
          <p:nvPr/>
        </p:nvSpPr>
        <p:spPr>
          <a:xfrm>
            <a:off x="9233479" y="2643130"/>
            <a:ext cx="2176258" cy="615553"/>
          </a:xfrm>
          <a:prstGeom prst="rect">
            <a:avLst/>
          </a:prstGeom>
          <a:noFill/>
        </p:spPr>
        <p:txBody>
          <a:bodyPr wrap="square" rtlCol="0">
            <a:spAutoFit/>
          </a:bodyPr>
          <a:lstStyle/>
          <a:p>
            <a:r>
              <a:rPr lang="en-IN" sz="800" b="0" i="0">
                <a:effectLst/>
                <a:latin typeface="Helvetica" pitchFamily="2" charset="0"/>
              </a:rPr>
              <a:t>This is sensative message, Data: Xyz Bank, Server 000.00.11, (mukul’s Data)</a:t>
            </a:r>
            <a:endParaRPr lang="en-IN" sz="800">
              <a:effectLst/>
              <a:latin typeface="Helvetica" pitchFamily="2" charset="0"/>
            </a:endParaRPr>
          </a:p>
          <a:p>
            <a:pPr algn="l"/>
            <a:endParaRPr lang="en-US"/>
          </a:p>
        </p:txBody>
      </p:sp>
    </p:spTree>
    <p:extLst>
      <p:ext uri="{BB962C8B-B14F-4D97-AF65-F5344CB8AC3E}">
        <p14:creationId xmlns:p14="http://schemas.microsoft.com/office/powerpoint/2010/main" val="155320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5" name="Rectangle 2">
            <a:extLst>
              <a:ext uri="{FF2B5EF4-FFF2-40B4-BE49-F238E27FC236}">
                <a16:creationId xmlns:a16="http://schemas.microsoft.com/office/drawing/2014/main" id="{D3071DF1-808E-03AB-5116-3863FB5C54F6}"/>
              </a:ext>
            </a:extLst>
          </p:cNvPr>
          <p:cNvSpPr>
            <a:spLocks noGrp="1" noChangeArrowheads="1"/>
          </p:cNvSpPr>
          <p:nvPr>
            <p:ph idx="1"/>
          </p:nvPr>
        </p:nvSpPr>
        <p:spPr bwMode="auto">
          <a:xfrm>
            <a:off x="410339" y="1426588"/>
            <a:ext cx="11371322"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This Image Steganography application effectively fulfills the demand for covert communication by offering a secure and user-friendly method to embed messages within digital images. The project accomplishes its primary goals through the following features:</a:t>
            </a: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Enhanced</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Security</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and</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Privacy</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It employs LSB steganography combined with password protection, ensuring that hidden messages remain invisible to casual observers.	</a:t>
            </a: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User Accessibility</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The application features an intuitive, dark-themed interface, making steganography approachable for both technical and non-technical users.</a:t>
            </a: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r>
              <a:rPr kumimoji="0" lang="en-US" altLang="en-US" sz="2000" b="1" i="0" u="none" strike="noStrike" cap="none" normalizeH="0" baseline="0">
                <a:ln>
                  <a:noFill/>
                </a:ln>
                <a:solidFill>
                  <a:schemeClr val="tx1"/>
                </a:solidFill>
                <a:effectLst/>
                <a:latin typeface="Arial" panose="020B0604020202020204" pitchFamily="34" charset="0"/>
                <a:cs typeface="Arial" panose="020B0604020202020204" pitchFamily="34" charset="0"/>
              </a:rPr>
              <a:t>Dependable Performance</a:t>
            </a: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 By incorporating automatic capacity checks and optimizing pixel usage, it safeguards message integrity, preventing data corruption or loss.</a:t>
            </a: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cs typeface="Arial" panose="020B0604020202020204" pitchFamily="34" charset="0"/>
              </a:rPr>
              <a:t>By balancing security with ease of use, this project makes secure communication accessible to privacy-conscious users, educators, and security professionals alike. </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88237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0/xmlns/"/>
    <ds:schemaRef ds:uri="http://www.w3.org/2001/XMLSchema"/>
    <ds:schemaRef ds:uri="b30265f8-c5e2-4918-b4a1-b977299ca3e2"/>
    <ds:schemaRef ds:uri="fadb41d3-f9cb-40fb-903c-8cacaba95bb5"/>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b30265f8-c5e2-4918-b4a1-b977299ca3e2"/>
    <ds:schemaRef ds:uri="http://www.w3.org/2001/XMLSchema-instan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55</TotalTime>
  <Words>471</Words>
  <Application>Microsoft Office PowerPoint</Application>
  <PresentationFormat>Widescreen</PresentationFormat>
  <Paragraphs>65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DividendVTI</vt:lpstr>
      <vt:lpstr>Secure data Hiding in Images using steganography</vt:lpstr>
      <vt:lpstr>OUTLINE</vt:lpstr>
      <vt:lpstr>Problem Statement</vt:lpstr>
      <vt:lpstr>Technology  used</vt:lpstr>
      <vt:lpstr>Wow factors</vt:lpstr>
      <vt:lpstr>End users</vt:lpstr>
      <vt:lpstr>Results</vt:lpstr>
      <vt:lpstr>Results</vt:lpstr>
      <vt:lpstr>Conclusion</vt:lpstr>
      <vt:lpstr>GitHub Link</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917042086895</cp:lastModifiedBy>
  <cp:revision>158</cp:revision>
  <dcterms:created xsi:type="dcterms:W3CDTF">2021-05-26T16:50:10Z</dcterms:created>
  <dcterms:modified xsi:type="dcterms:W3CDTF">2025-03-01T05:24:24Z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